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9" r:id="rId4"/>
    <p:sldId id="260" r:id="rId5"/>
    <p:sldId id="258" r:id="rId6"/>
    <p:sldId id="300" r:id="rId7"/>
    <p:sldId id="263" r:id="rId8"/>
    <p:sldId id="323" r:id="rId9"/>
    <p:sldId id="267" r:id="rId10"/>
    <p:sldId id="291" r:id="rId11"/>
    <p:sldId id="312" r:id="rId12"/>
    <p:sldId id="326" r:id="rId13"/>
    <p:sldId id="327" r:id="rId14"/>
    <p:sldId id="314" r:id="rId15"/>
    <p:sldId id="328" r:id="rId16"/>
    <p:sldId id="318" r:id="rId17"/>
    <p:sldId id="322" r:id="rId18"/>
    <p:sldId id="268" r:id="rId19"/>
    <p:sldId id="303" r:id="rId20"/>
    <p:sldId id="311" r:id="rId21"/>
    <p:sldId id="306" r:id="rId22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9" clrIdx="0">
    <p:extLst>
      <p:ext uri="{19B8F6BF-5375-455C-9EA6-DF929625EA0E}">
        <p15:presenceInfo xmlns:p15="http://schemas.microsoft.com/office/powerpoint/2012/main" userId="4a3a6c750b488b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0608"/>
    <a:srgbClr val="F0DCF0"/>
    <a:srgbClr val="FFCCFF"/>
    <a:srgbClr val="E7D3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4679" autoAdjust="0"/>
  </p:normalViewPr>
  <p:slideViewPr>
    <p:cSldViewPr snapToGrid="0" snapToObjects="1">
      <p:cViewPr varScale="1">
        <p:scale>
          <a:sx n="72" d="100"/>
          <a:sy n="72" d="100"/>
        </p:scale>
        <p:origin x="14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72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1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10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610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11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728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12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597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13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277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14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595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360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18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19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78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9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2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3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799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4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5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6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651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oto Sans KR" panose="020B0200000000000000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7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031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Noto Sans KR" panose="020B0200000000000000" pitchFamily="50" charset="-127"/>
              </a:rPr>
              <a:t>9</a:t>
            </a:fld>
            <a:endParaRPr lang="en-US">
              <a:latin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Noto Sans KR" panose="020B0200000000000000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>
              <a:defRPr>
                <a:latin typeface="Noto Sans KR" panose="020B0200000000000000" pitchFamily="50" charset="-127"/>
                <a:ea typeface="Noto Sans KR" panose="020B0200000000000000" pitchFamily="50" charset="-127"/>
              </a:defRPr>
            </a:lvl2pPr>
            <a:lvl3pPr>
              <a:defRPr>
                <a:latin typeface="Noto Sans KR" panose="020B0200000000000000" pitchFamily="50" charset="-127"/>
                <a:ea typeface="Noto Sans KR" panose="020B0200000000000000" pitchFamily="50" charset="-127"/>
              </a:defRPr>
            </a:lvl3pPr>
            <a:lvl4pPr>
              <a:defRPr>
                <a:latin typeface="Noto Sans KR" panose="020B0200000000000000" pitchFamily="50" charset="-127"/>
                <a:ea typeface="Noto Sans KR" panose="020B0200000000000000" pitchFamily="50" charset="-127"/>
              </a:defRPr>
            </a:lvl4pPr>
            <a:lvl5pPr>
              <a:defRPr>
                <a:latin typeface="Noto Sans KR" panose="020B0200000000000000" pitchFamily="50" charset="-127"/>
                <a:ea typeface="Noto Sans KR" panose="020B0200000000000000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fld id="{47BB3DBA-127F-41A1-A516-F59DE06BACEF}" type="datetimeFigureOut">
              <a:rPr lang="ko-KR" altLang="en-US" smtClean="0"/>
              <a:pPr/>
              <a:t>2025-05-24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fld id="{8C55A6EC-7F77-4E51-BE9A-9D107FA421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93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>
            <a:alpha val="3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91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3.35.207.86/profile_selec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6662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Noto Sans KR" panose="020B0200000000000000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4" y="1480931"/>
            <a:ext cx="2715170" cy="20153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809405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Noto Sans KR" panose="020B0200000000000000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514373"/>
            <a:ext cx="5350788" cy="153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바쁜 </a:t>
            </a:r>
            <a:r>
              <a:rPr lang="en-US" sz="4200" b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현대인을</a:t>
            </a:r>
            <a:r>
              <a:rPr lang="en-US" sz="42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</a:t>
            </a:r>
            <a:r>
              <a:rPr lang="en-US" sz="4200" b="1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위한</a:t>
            </a:r>
            <a:endParaRPr lang="en-US" sz="4200" b="1" dirty="0" smtClean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Serif Pro Semi Bold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altLang="ko-KR" sz="4200" b="1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IPTV </a:t>
            </a:r>
            <a:r>
              <a:rPr lang="ko-KR" altLang="en-US" sz="4200" b="1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뉴스 </a:t>
            </a:r>
            <a:r>
              <a:rPr lang="ko-KR" altLang="en-US" sz="4200" b="1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숏폼</a:t>
            </a:r>
            <a:r>
              <a:rPr lang="ko-KR" altLang="en-US" sz="4200" b="1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서비스 </a:t>
            </a:r>
            <a:endParaRPr lang="en-US" sz="42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Serif Pro Semi Bold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6137951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SHORT-</a:t>
            </a:r>
            <a:r>
              <a:rPr lang="en-US" sz="42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U</a:t>
            </a:r>
            <a:endParaRPr lang="en-US" sz="4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6534150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Noto Sans KR" panose="020B0200000000000000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7724" y="7153751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B팀  이지예, 김민정, 김진서, 장성권, 유병민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/>
          <p:cNvSpPr/>
          <p:nvPr/>
        </p:nvSpPr>
        <p:spPr>
          <a:xfrm>
            <a:off x="985890" y="686989"/>
            <a:ext cx="403193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아키텍처 </a:t>
            </a:r>
            <a:r>
              <a:rPr lang="en-US" altLang="ko-KR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&amp; </a:t>
            </a:r>
            <a:r>
              <a:rPr lang="ko-KR" altLang="en-US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기술 스택</a:t>
            </a:r>
            <a:endParaRPr lang="en-US" sz="4200" b="1" dirty="0">
              <a:latin typeface="Noto Sans KR" panose="020B0200000000000000" pitchFamily="50" charset="-127"/>
            </a:endParaRPr>
          </a:p>
        </p:txBody>
      </p:sp>
      <p:pic>
        <p:nvPicPr>
          <p:cNvPr id="5" name="Picture 4" descr="https://cdn.discordapp.com/attachments/1306410801049108553/1372839516234321980/7KoIWUokHA0AAAAASUVORK5CYII.png?ex=68283bee&amp;is=6826ea6e&amp;hm=9279f6d3dd969e27655915e0fec79da7096c86b309fcad62e6fb17bfa716956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66"/>
          <a:stretch/>
        </p:blipFill>
        <p:spPr bwMode="auto">
          <a:xfrm>
            <a:off x="981769" y="5878221"/>
            <a:ext cx="6339907" cy="122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68" y="1344041"/>
            <a:ext cx="12557705" cy="4389101"/>
          </a:xfrm>
          <a:prstGeom prst="rect">
            <a:avLst/>
          </a:prstGeom>
        </p:spPr>
      </p:pic>
      <p:pic>
        <p:nvPicPr>
          <p:cNvPr id="13" name="Picture 4" descr="https://cdn.discordapp.com/attachments/1306410801049108553/1372839516234321980/7KoIWUokHA0AAAAASUVORK5CYII.png?ex=68283bee&amp;is=6826ea6e&amp;hm=9279f6d3dd969e27655915e0fec79da7096c86b309fcad62e6fb17bfa716956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06" b="1"/>
          <a:stretch/>
        </p:blipFill>
        <p:spPr bwMode="auto">
          <a:xfrm>
            <a:off x="7187228" y="5957887"/>
            <a:ext cx="6325011" cy="122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67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440555" y="5972461"/>
            <a:ext cx="71529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음성 기반 산업계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적용 사례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 유튜브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자동 요약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(2024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도입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) : STT(Speech-to-Text)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와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NLP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를 결합해 문맥 흐름이 끊기지 않는 요약 생성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 Spotify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Podcast Clips 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에피소드 내 화제 전환 지점 감지 알고리즘으로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15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초 클립 생성 시 재생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완료율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94% 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  <a:cs typeface="Arial" panose="020B0604020202020204" pitchFamily="34" charset="0"/>
              </a:rPr>
              <a:t>달성</a:t>
            </a:r>
            <a:endParaRPr lang="ko-KR" altLang="en-US" sz="1100" b="0" i="0" dirty="0">
              <a:effectLst/>
              <a:latin typeface="Noto Sans KR" panose="020B0200000000000000" pitchFamily="50" charset="-127"/>
              <a:ea typeface="Noto Sans KR" panose="020B0200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795767" y="1675668"/>
            <a:ext cx="5156686" cy="4377342"/>
            <a:chOff x="8153303" y="1675668"/>
            <a:chExt cx="5156686" cy="4377342"/>
          </a:xfrm>
        </p:grpSpPr>
        <p:sp>
          <p:nvSpPr>
            <p:cNvPr id="43" name="TextBox 42"/>
            <p:cNvSpPr txBox="1"/>
            <p:nvPr/>
          </p:nvSpPr>
          <p:spPr>
            <a:xfrm>
              <a:off x="8388759" y="5776011"/>
              <a:ext cx="4244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※ 2024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KAIST HCI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연구실 사용성 테스트 결과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(N=150)</a:t>
              </a:r>
              <a:endPara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3"/>
            <a:srcRect b="7851"/>
            <a:stretch/>
          </p:blipFill>
          <p:spPr>
            <a:xfrm>
              <a:off x="8153303" y="1675668"/>
              <a:ext cx="5156686" cy="3832092"/>
            </a:xfrm>
            <a:prstGeom prst="rect">
              <a:avLst/>
            </a:prstGeom>
          </p:spPr>
        </p:pic>
      </p:grp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rcRect t="3863" b="6593"/>
          <a:stretch/>
        </p:blipFill>
        <p:spPr>
          <a:xfrm>
            <a:off x="870214" y="1759640"/>
            <a:ext cx="5662514" cy="3664148"/>
          </a:xfrm>
          <a:prstGeom prst="rect">
            <a:avLst/>
          </a:prstGeom>
        </p:spPr>
      </p:pic>
      <p:graphicFrame>
        <p:nvGraphicFramePr>
          <p:cNvPr id="64" name="표 63"/>
          <p:cNvGraphicFramePr>
            <a:graphicFrameLocks noGrp="1"/>
          </p:cNvGraphicFramePr>
          <p:nvPr>
            <p:extLst/>
          </p:nvPr>
        </p:nvGraphicFramePr>
        <p:xfrm>
          <a:off x="8031223" y="6129588"/>
          <a:ext cx="5743392" cy="822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3087">
                  <a:extLst>
                    <a:ext uri="{9D8B030D-6E8A-4147-A177-3AD203B41FA5}">
                      <a16:colId xmlns:a16="http://schemas.microsoft.com/office/drawing/2014/main" val="2951396125"/>
                    </a:ext>
                  </a:extLst>
                </a:gridCol>
                <a:gridCol w="1674564">
                  <a:extLst>
                    <a:ext uri="{9D8B030D-6E8A-4147-A177-3AD203B41FA5}">
                      <a16:colId xmlns:a16="http://schemas.microsoft.com/office/drawing/2014/main" val="3417842268"/>
                    </a:ext>
                  </a:extLst>
                </a:gridCol>
                <a:gridCol w="1354955">
                  <a:extLst>
                    <a:ext uri="{9D8B030D-6E8A-4147-A177-3AD203B41FA5}">
                      <a16:colId xmlns:a16="http://schemas.microsoft.com/office/drawing/2014/main" val="1257885168"/>
                    </a:ext>
                  </a:extLst>
                </a:gridCol>
                <a:gridCol w="1740786">
                  <a:extLst>
                    <a:ext uri="{9D8B030D-6E8A-4147-A177-3AD203B41FA5}">
                      <a16:colId xmlns:a16="http://schemas.microsoft.com/office/drawing/2014/main" val="2146881324"/>
                    </a:ext>
                  </a:extLst>
                </a:gridCol>
              </a:tblGrid>
              <a:tr h="236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방식</a:t>
                      </a:r>
                      <a:endParaRPr lang="ko-KR" altLang="en-US" sz="1200" dirty="0">
                        <a:latin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인지 부하 점수 </a:t>
                      </a:r>
                      <a:r>
                        <a:rPr lang="en-US" altLang="ko-KR" sz="1200" dirty="0" smtClean="0">
                          <a:latin typeface="Noto Sans KR" panose="020B0200000000000000" pitchFamily="50" charset="-127"/>
                        </a:rPr>
                        <a:t>(1-10)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내용 이해도</a:t>
                      </a:r>
                      <a:r>
                        <a:rPr lang="en-US" altLang="ko-KR" sz="1200" dirty="0" smtClean="0">
                          <a:latin typeface="Noto Sans KR" panose="020B0200000000000000" pitchFamily="50" charset="-127"/>
                        </a:rPr>
                        <a:t>(%)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자연스러움 점수</a:t>
                      </a:r>
                      <a:r>
                        <a:rPr lang="en-US" altLang="ko-KR" sz="1200" dirty="0" smtClean="0">
                          <a:latin typeface="Noto Sans KR" panose="020B0200000000000000" pitchFamily="50" charset="-127"/>
                        </a:rPr>
                        <a:t>(1-5)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10926"/>
                  </a:ext>
                </a:extLst>
              </a:tr>
              <a:tr h="2408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시각 기반</a:t>
                      </a:r>
                      <a:endParaRPr lang="ko-KR" altLang="en-US" sz="1200" dirty="0">
                        <a:latin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7.2</a:t>
                      </a:r>
                      <a:endParaRPr lang="ko-KR" altLang="en-US" sz="1200" dirty="0">
                        <a:latin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68%</a:t>
                      </a:r>
                      <a:endParaRPr lang="ko-KR" altLang="en-US" sz="1200" dirty="0">
                        <a:latin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2.8</a:t>
                      </a:r>
                      <a:endParaRPr lang="ko-KR" altLang="en-US" sz="1200" dirty="0">
                        <a:latin typeface="Noto Sans KR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588082"/>
                  </a:ext>
                </a:extLst>
              </a:tr>
              <a:tr h="2408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음성 기반</a:t>
                      </a:r>
                      <a:endParaRPr lang="ko-KR" altLang="en-US" sz="1200" dirty="0">
                        <a:latin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4.1</a:t>
                      </a:r>
                      <a:endParaRPr lang="ko-KR" altLang="en-US" sz="1200" dirty="0">
                        <a:latin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89%</a:t>
                      </a:r>
                      <a:endParaRPr lang="ko-KR" altLang="en-US" sz="1200" dirty="0">
                        <a:latin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4.5</a:t>
                      </a:r>
                      <a:endParaRPr lang="ko-KR" altLang="en-US" sz="1200" dirty="0">
                        <a:latin typeface="Noto Sans KR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5966"/>
                  </a:ext>
                </a:extLst>
              </a:tr>
            </a:tbl>
          </a:graphicData>
        </a:graphic>
      </p:graphicFrame>
      <p:sp>
        <p:nvSpPr>
          <p:cNvPr id="65" name="Text 0"/>
          <p:cNvSpPr/>
          <p:nvPr/>
        </p:nvSpPr>
        <p:spPr>
          <a:xfrm>
            <a:off x="870214" y="613103"/>
            <a:ext cx="403193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영상 요약 방식으로 음성</a:t>
            </a:r>
            <a:r>
              <a:rPr lang="en-US" altLang="ko-KR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텍스트 기반 방식을 선택한 이유</a:t>
            </a:r>
            <a:r>
              <a:rPr lang="en-US" altLang="ko-KR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?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350351" y="1523268"/>
            <a:ext cx="6819900" cy="6074042"/>
            <a:chOff x="7547567" y="1523268"/>
            <a:chExt cx="6819900" cy="607404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t="10684" b="18290"/>
            <a:stretch/>
          </p:blipFill>
          <p:spPr>
            <a:xfrm>
              <a:off x="7547567" y="1523268"/>
              <a:ext cx="6819900" cy="338937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0814" y="4912645"/>
              <a:ext cx="5153406" cy="2684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51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/>
          <p:cNvSpPr/>
          <p:nvPr/>
        </p:nvSpPr>
        <p:spPr>
          <a:xfrm>
            <a:off x="985890" y="686989"/>
            <a:ext cx="403193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4200" b="1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숏폼</a:t>
            </a:r>
            <a:r>
              <a:rPr lang="ko-KR" altLang="en-US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제작 파이프라인</a:t>
            </a:r>
            <a:endParaRPr lang="en-US" sz="4200" b="1" dirty="0">
              <a:latin typeface="Noto Sans KR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7098"/>
          <a:stretch/>
        </p:blipFill>
        <p:spPr>
          <a:xfrm>
            <a:off x="535749" y="1496967"/>
            <a:ext cx="13733201" cy="63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/>
          <p:cNvSpPr/>
          <p:nvPr/>
        </p:nvSpPr>
        <p:spPr>
          <a:xfrm>
            <a:off x="985890" y="686989"/>
            <a:ext cx="403193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4200" b="1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숏폼</a:t>
            </a:r>
            <a:r>
              <a:rPr lang="ko-KR" altLang="en-US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제작 파이프라인</a:t>
            </a:r>
            <a:endParaRPr lang="en-US" sz="4200" b="1" dirty="0">
              <a:latin typeface="Noto Sans KR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5504"/>
          <a:stretch/>
        </p:blipFill>
        <p:spPr>
          <a:xfrm>
            <a:off x="395391" y="1492270"/>
            <a:ext cx="13936738" cy="620294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95391" y="2334290"/>
            <a:ext cx="7964838" cy="976648"/>
            <a:chOff x="-2554918" y="-1438473"/>
            <a:chExt cx="8152172" cy="976648"/>
          </a:xfrm>
        </p:grpSpPr>
        <p:grpSp>
          <p:nvGrpSpPr>
            <p:cNvPr id="28" name="그룹 27"/>
            <p:cNvGrpSpPr/>
            <p:nvPr/>
          </p:nvGrpSpPr>
          <p:grpSpPr>
            <a:xfrm>
              <a:off x="1327151" y="-1438473"/>
              <a:ext cx="4270103" cy="976648"/>
              <a:chOff x="4662855" y="1799861"/>
              <a:chExt cx="5969109" cy="1078189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/>
              <a:srcRect l="41267" t="74096" r="19362"/>
              <a:stretch/>
            </p:blipFill>
            <p:spPr>
              <a:xfrm>
                <a:off x="5783575" y="1799861"/>
                <a:ext cx="4848389" cy="1078189"/>
              </a:xfrm>
              <a:prstGeom prst="rect">
                <a:avLst/>
              </a:prstGeom>
            </p:spPr>
          </p:pic>
          <p:cxnSp>
            <p:nvCxnSpPr>
              <p:cNvPr id="21" name="직선 연결선 20"/>
              <p:cNvCxnSpPr/>
              <p:nvPr/>
            </p:nvCxnSpPr>
            <p:spPr>
              <a:xfrm flipV="1">
                <a:off x="4686300" y="1955800"/>
                <a:ext cx="1097274" cy="739874"/>
              </a:xfrm>
              <a:prstGeom prst="line">
                <a:avLst/>
              </a:prstGeom>
              <a:ln w="38100">
                <a:solidFill>
                  <a:srgbClr val="F206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4664645" y="2173910"/>
                <a:ext cx="1118931" cy="557512"/>
              </a:xfrm>
              <a:prstGeom prst="line">
                <a:avLst/>
              </a:prstGeom>
              <a:ln w="38100">
                <a:solidFill>
                  <a:srgbClr val="F206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4662855" y="2711635"/>
                <a:ext cx="1120720" cy="58435"/>
              </a:xfrm>
              <a:prstGeom prst="line">
                <a:avLst/>
              </a:prstGeom>
              <a:ln w="38100">
                <a:solidFill>
                  <a:srgbClr val="F206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직사각형 12"/>
            <p:cNvSpPr/>
            <p:nvPr/>
          </p:nvSpPr>
          <p:spPr>
            <a:xfrm>
              <a:off x="-2554918" y="-717717"/>
              <a:ext cx="3850897" cy="203227"/>
            </a:xfrm>
            <a:prstGeom prst="rect">
              <a:avLst/>
            </a:prstGeom>
            <a:noFill/>
            <a:ln w="38100" cap="flat" cmpd="sng" algn="ctr">
              <a:solidFill>
                <a:srgbClr val="F20608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7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/>
          <p:cNvSpPr/>
          <p:nvPr/>
        </p:nvSpPr>
        <p:spPr>
          <a:xfrm>
            <a:off x="985890" y="686989"/>
            <a:ext cx="403193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altLang="ko-KR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Speech To Text (STT)</a:t>
            </a:r>
            <a:endParaRPr lang="en-US" sz="4200" b="1" dirty="0">
              <a:latin typeface="Noto Sans KR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7781" b="6961"/>
          <a:stretch/>
        </p:blipFill>
        <p:spPr>
          <a:xfrm>
            <a:off x="1976282" y="1749044"/>
            <a:ext cx="10317318" cy="55802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591851" y="2915904"/>
            <a:ext cx="761073" cy="241284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02641" y="3353690"/>
            <a:ext cx="1193084" cy="22860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38400" y="1943100"/>
            <a:ext cx="4660900" cy="2527299"/>
          </a:xfrm>
          <a:prstGeom prst="roundRect">
            <a:avLst/>
          </a:prstGeom>
          <a:noFill/>
          <a:ln w="28575">
            <a:solidFill>
              <a:srgbClr val="F206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0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t="17273" b="5428"/>
          <a:stretch/>
        </p:blipFill>
        <p:spPr>
          <a:xfrm>
            <a:off x="629936" y="2679397"/>
            <a:ext cx="5549636" cy="3781071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85889" y="589548"/>
            <a:ext cx="403193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ko-KR" sz="36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Summary</a:t>
            </a:r>
            <a:r>
              <a:rPr lang="ko-KR" altLang="en-US" sz="36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sz="36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Plain text </a:t>
            </a:r>
            <a:r>
              <a:rPr lang="ko-KR" altLang="en-US" sz="36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비교할 때</a:t>
            </a:r>
            <a:endParaRPr lang="en-US" altLang="ko-KR" sz="3600" b="1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4200" b="1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BERTScore</a:t>
            </a:r>
            <a:r>
              <a:rPr lang="ko-KR" altLang="en-US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를 선택한 이유</a:t>
            </a:r>
            <a:endParaRPr lang="en-US" altLang="ko-KR" sz="4200" b="1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3561" y="4088281"/>
            <a:ext cx="239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Noto Sans KR" panose="020B0200000000000000" pitchFamily="50" charset="-127"/>
              </a:rPr>
              <a:t>1) </a:t>
            </a:r>
            <a:r>
              <a:rPr lang="en-US" altLang="ko-KR" sz="1200" dirty="0" err="1" smtClean="0">
                <a:latin typeface="Noto Sans KR" panose="020B0200000000000000" pitchFamily="50" charset="-127"/>
              </a:rPr>
              <a:t>BERTScore</a:t>
            </a:r>
            <a:r>
              <a:rPr lang="en-US" altLang="ko-KR" sz="1200" dirty="0" smtClean="0">
                <a:latin typeface="Noto Sans KR" panose="020B0200000000000000" pitchFamily="50" charset="-127"/>
              </a:rPr>
              <a:t> </a:t>
            </a:r>
            <a:r>
              <a:rPr lang="ko-KR" altLang="en-US" sz="1200" dirty="0" smtClean="0">
                <a:latin typeface="Noto Sans KR" panose="020B0200000000000000" pitchFamily="50" charset="-127"/>
              </a:rPr>
              <a:t>방식</a:t>
            </a:r>
            <a:endParaRPr lang="ko-KR" altLang="en-US" sz="1200" dirty="0">
              <a:latin typeface="Noto Sans KR" panose="020B02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6340" y="5580858"/>
            <a:ext cx="19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Noto Sans KR" panose="020B0200000000000000" pitchFamily="50" charset="-127"/>
              </a:rPr>
              <a:t>2) Cosine Similarity </a:t>
            </a:r>
            <a:r>
              <a:rPr lang="ko-KR" altLang="en-US" sz="1200" dirty="0" smtClean="0">
                <a:latin typeface="Noto Sans KR" panose="020B0200000000000000" pitchFamily="50" charset="-127"/>
              </a:rPr>
              <a:t>방식</a:t>
            </a:r>
            <a:endParaRPr lang="ko-KR" altLang="en-US" sz="1200" dirty="0">
              <a:latin typeface="Noto Sans KR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3805" y="2400109"/>
            <a:ext cx="778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기사 별 핵심 내용을 기승전결 구조로 요약한 </a:t>
            </a:r>
            <a:r>
              <a:rPr lang="en-US" altLang="ko-KR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문장 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63562" y="5875692"/>
            <a:ext cx="7600083" cy="11695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1. 1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분 안팎의  짧은 시간에 핵심 정보나 재미를 전달하는 동영상을 뜻하는 </a:t>
            </a:r>
            <a:r>
              <a:rPr lang="ko-KR" altLang="en-US" sz="1000" dirty="0" err="1" smtClean="0">
                <a:solidFill>
                  <a:schemeClr val="bg1"/>
                </a:solidFill>
                <a:latin typeface="+mn-ea"/>
              </a:rPr>
              <a:t>쇼트폼은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 이미  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SNS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에서는 대세입니다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. </a:t>
            </a:r>
            <a:br>
              <a:rPr lang="en-US" altLang="ko-KR" sz="1000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| Cosine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유사도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: 0.8948</a:t>
            </a:r>
          </a:p>
          <a:p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10.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요즘에는 상담 과정에서 쇼핑 중독을 호소하는 경우가 많습니다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. </a:t>
            </a:r>
            <a:br>
              <a:rPr lang="en-US" altLang="ko-KR" sz="1000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| Cosine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유사도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: 0.8907</a:t>
            </a:r>
          </a:p>
          <a:p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15.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짧은 시간 안에 굉장히 자극적인 내용들을 그런 영상들을 많이 보여주기 때문에 현실 세계와 구분하지 못하는 경계가 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000" dirty="0" smtClean="0">
                <a:solidFill>
                  <a:schemeClr val="bg1"/>
                </a:solidFill>
                <a:latin typeface="+mn-ea"/>
              </a:rPr>
            </a:b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무너지는데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이런 점을 알고 있는 대형 플랫폼 기업들은 수익을 위해 앞다투어 </a:t>
            </a:r>
            <a:r>
              <a:rPr lang="ko-KR" altLang="en-US" sz="1000" dirty="0" err="1" smtClean="0">
                <a:solidFill>
                  <a:schemeClr val="bg1"/>
                </a:solidFill>
                <a:latin typeface="+mn-ea"/>
              </a:rPr>
              <a:t>쇼트폼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 사업에 뛰어듭니다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. </a:t>
            </a:r>
            <a:br>
              <a:rPr lang="en-US" altLang="ko-KR" sz="1000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| Cosine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유사도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: 0.7939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83805" y="3731253"/>
            <a:ext cx="40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Summary</a:t>
            </a:r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와 유사한 </a:t>
            </a:r>
            <a:r>
              <a:rPr lang="en-US" altLang="ko-KR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Plain Text </a:t>
            </a:r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문장 </a:t>
            </a:r>
            <a:r>
              <a:rPr lang="en-US" altLang="ko-KR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TOP3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2664" y="4370836"/>
            <a:ext cx="7600083" cy="10618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16. 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전문가들은 한 번에 끊는 것보다 단계적인 이용 시간 축소를 권장합니다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. 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BERT Score 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F1 = 0.7398,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이렇다보니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기업들도 마케팅 수단으로 소셜미디어를 주목하고 있습니다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. 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BERT Score 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F1 = 0.6991,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하지만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쇼폼으로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인한 부작용도 만만치 않습니다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. 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BERT Score 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F1 = 0.6986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63561" y="2759892"/>
            <a:ext cx="7600083" cy="5770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chemeClr val="bg1"/>
                </a:solidFill>
                <a:latin typeface="+mn-ea"/>
              </a:rPr>
              <a:t>요약문 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: SNS</a:t>
            </a:r>
            <a:r>
              <a:rPr lang="ko-KR" altLang="en-US" sz="1050" dirty="0" smtClean="0">
                <a:solidFill>
                  <a:schemeClr val="bg1"/>
                </a:solidFill>
                <a:latin typeface="+mn-ea"/>
              </a:rPr>
              <a:t>에서 대세인 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050" dirty="0" smtClean="0">
                <a:solidFill>
                  <a:schemeClr val="bg1"/>
                </a:solidFill>
                <a:latin typeface="+mn-ea"/>
              </a:rPr>
              <a:t>분 짧은 동영상 </a:t>
            </a:r>
            <a:r>
              <a:rPr lang="ko-KR" altLang="en-US" sz="1050" dirty="0" err="1" smtClean="0">
                <a:solidFill>
                  <a:schemeClr val="bg1"/>
                </a:solidFill>
                <a:latin typeface="+mn-ea"/>
              </a:rPr>
              <a:t>쇼폼이</a:t>
            </a:r>
            <a:r>
              <a:rPr lang="ko-KR" altLang="en-US" sz="1050" dirty="0" smtClean="0">
                <a:solidFill>
                  <a:schemeClr val="bg1"/>
                </a:solidFill>
                <a:latin typeface="+mn-ea"/>
              </a:rPr>
              <a:t> 한국인의 이용시간에서 차지하는 비중이 크게 늘어나면서 기업들의 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050" dirty="0" smtClean="0">
                <a:solidFill>
                  <a:schemeClr val="bg1"/>
                </a:solidFill>
                <a:latin typeface="+mn-ea"/>
              </a:rPr>
            </a:br>
            <a:r>
              <a:rPr lang="ko-KR" altLang="en-US" sz="1050" dirty="0" smtClean="0">
                <a:solidFill>
                  <a:schemeClr val="bg1"/>
                </a:solidFill>
                <a:latin typeface="+mn-ea"/>
              </a:rPr>
              <a:t>마케팅 수단으로 주목받고 있지만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50" dirty="0" err="1" smtClean="0">
                <a:solidFill>
                  <a:schemeClr val="bg1"/>
                </a:solidFill>
                <a:latin typeface="+mn-ea"/>
              </a:rPr>
              <a:t>쇼폼</a:t>
            </a:r>
            <a:r>
              <a:rPr lang="ko-KR" altLang="en-US" sz="1050" dirty="0" smtClean="0">
                <a:solidFill>
                  <a:schemeClr val="bg1"/>
                </a:solidFill>
                <a:latin typeface="+mn-ea"/>
              </a:rPr>
              <a:t> 중독으로 인한 부작용 또한 문제가 되고 있으므로 전문가들은 단계적인 이용 시간 축소와 전문가 도움을 통한 극복을 권장하고 있다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57634" y="4894668"/>
            <a:ext cx="1584798" cy="474427"/>
          </a:xfrm>
          <a:prstGeom prst="ellipse">
            <a:avLst/>
          </a:prstGeom>
          <a:noFill/>
          <a:ln w="28575">
            <a:solidFill>
              <a:srgbClr val="F206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24" y="984333"/>
            <a:ext cx="6141639" cy="61107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6" y="2320205"/>
            <a:ext cx="6163535" cy="34390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3996" y="5889731"/>
            <a:ext cx="614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LLM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기사 예측의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P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recision, Recall, F1-Score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99187" y="716033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혼동 행렬 시각화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69657" y="4699000"/>
            <a:ext cx="959643" cy="355600"/>
          </a:xfrm>
          <a:prstGeom prst="rect">
            <a:avLst/>
          </a:prstGeom>
          <a:noFill/>
          <a:ln w="38100">
            <a:solidFill>
              <a:srgbClr val="F206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0"/>
          <p:cNvSpPr/>
          <p:nvPr/>
        </p:nvSpPr>
        <p:spPr>
          <a:xfrm>
            <a:off x="837724" y="571916"/>
            <a:ext cx="403193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1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200" b="1" dirty="0" smtClean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장르 예측 정확도 평가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3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/>
          <p:cNvSpPr/>
          <p:nvPr/>
        </p:nvSpPr>
        <p:spPr>
          <a:xfrm>
            <a:off x="837724" y="571916"/>
            <a:ext cx="403193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1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200" b="1" dirty="0" smtClean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영상 평가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84684" y="231355"/>
            <a:ext cx="6210969" cy="7777908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54987"/>
              </p:ext>
            </p:extLst>
          </p:nvPr>
        </p:nvGraphicFramePr>
        <p:xfrm>
          <a:off x="593386" y="1364517"/>
          <a:ext cx="7691298" cy="2151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91298">
                  <a:extLst>
                    <a:ext uri="{9D8B030D-6E8A-4147-A177-3AD203B41FA5}">
                      <a16:colId xmlns:a16="http://schemas.microsoft.com/office/drawing/2014/main" val="1603523187"/>
                    </a:ext>
                  </a:extLst>
                </a:gridCol>
              </a:tblGrid>
              <a:tr h="430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뉴스에서 시청자가 알아야 할 기본 정보</a:t>
                      </a:r>
                      <a:r>
                        <a:rPr lang="en-US" altLang="ko-KR" b="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(5W1H)</a:t>
                      </a:r>
                      <a:r>
                        <a:rPr lang="ko-KR" altLang="en-US" b="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충분히 </a:t>
                      </a:r>
                      <a:r>
                        <a:rPr lang="ko-KR" altLang="en-US" b="0" dirty="0" err="1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제공되었나요</a:t>
                      </a:r>
                      <a:r>
                        <a:rPr lang="en-US" altLang="ko-KR" b="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? (</a:t>
                      </a:r>
                      <a:r>
                        <a:rPr lang="ko-KR" altLang="en-US" b="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정보성</a:t>
                      </a:r>
                      <a:r>
                        <a:rPr lang="en-US" altLang="ko-KR" b="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b="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842080"/>
                  </a:ext>
                </a:extLst>
              </a:tr>
              <a:tr h="430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뉴스의 내용이 군더더기 없이 간결하고</a:t>
                      </a:r>
                      <a:r>
                        <a:rPr lang="en-US" altLang="ko-KR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불필요한 정보는 </a:t>
                      </a:r>
                      <a:r>
                        <a:rPr lang="ko-KR" altLang="en-US" dirty="0" err="1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제거되었나요</a:t>
                      </a:r>
                      <a:r>
                        <a:rPr lang="en-US" altLang="ko-KR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? (</a:t>
                      </a:r>
                      <a:r>
                        <a:rPr lang="ko-KR" altLang="en-US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간결성</a:t>
                      </a:r>
                      <a:r>
                        <a:rPr lang="en-US" altLang="ko-KR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606110"/>
                  </a:ext>
                </a:extLst>
              </a:tr>
              <a:tr h="430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뉴스 요약 과정에서 앞뒤 흐름이 자연스럽고 이해가 쉬운가요</a:t>
                      </a:r>
                      <a:r>
                        <a:rPr lang="en-US" altLang="ko-KR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? (</a:t>
                      </a:r>
                      <a:r>
                        <a:rPr lang="ko-KR" altLang="en-US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연결성</a:t>
                      </a:r>
                      <a:r>
                        <a:rPr lang="en-US" altLang="ko-KR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086835"/>
                  </a:ext>
                </a:extLst>
              </a:tr>
              <a:tr h="430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텍스트</a:t>
                      </a:r>
                      <a:r>
                        <a:rPr lang="en-US" altLang="ko-KR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이미지</a:t>
                      </a:r>
                      <a:r>
                        <a:rPr lang="en-US" altLang="ko-KR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영상 클립 등이 전체적으로 어울리나요</a:t>
                      </a:r>
                      <a:r>
                        <a:rPr lang="en-US" altLang="ko-KR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? (</a:t>
                      </a:r>
                      <a:r>
                        <a:rPr lang="ko-KR" altLang="en-US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통일성</a:t>
                      </a:r>
                      <a:r>
                        <a:rPr lang="en-US" altLang="ko-KR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570113"/>
                  </a:ext>
                </a:extLst>
              </a:tr>
              <a:tr h="430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영상이 너무 빠르거나 느리지 않고 몰입을 </a:t>
                      </a:r>
                      <a:r>
                        <a:rPr lang="ko-KR" altLang="en-US" dirty="0" err="1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유도하였나요</a:t>
                      </a:r>
                      <a:r>
                        <a:rPr lang="en-US" altLang="ko-KR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? (</a:t>
                      </a:r>
                      <a:r>
                        <a:rPr lang="ko-KR" altLang="en-US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몰입도</a:t>
                      </a:r>
                      <a:r>
                        <a:rPr lang="en-US" altLang="ko-KR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752242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2096524" y="3851041"/>
            <a:ext cx="3876763" cy="3685297"/>
            <a:chOff x="4079704" y="4074834"/>
            <a:chExt cx="3876763" cy="368529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04" y="4074834"/>
              <a:ext cx="3876763" cy="36852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348671" y="573281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평균 </a:t>
              </a:r>
              <a:r>
                <a:rPr lang="en-US" altLang="ko-KR" dirty="0" smtClean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4.15</a:t>
              </a:r>
              <a:r>
                <a:rPr lang="ko-KR" altLang="en-US" dirty="0" smtClean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점</a:t>
              </a:r>
              <a:endPara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1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9715" y="8948618"/>
            <a:ext cx="13470969" cy="172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00" dirty="0">
              <a:latin typeface="Noto Sans KR" panose="020B0200000000000000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9715" y="9241869"/>
            <a:ext cx="13470969" cy="172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00" dirty="0">
              <a:latin typeface="Noto Sans KR" panose="020B0200000000000000" pitchFamily="50" charset="-127"/>
            </a:endParaRPr>
          </a:p>
        </p:txBody>
      </p:sp>
      <p:sp>
        <p:nvSpPr>
          <p:cNvPr id="6" name="Text 0"/>
          <p:cNvSpPr/>
          <p:nvPr/>
        </p:nvSpPr>
        <p:spPr>
          <a:xfrm>
            <a:off x="812324" y="622716"/>
            <a:ext cx="403193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서비스 소개</a:t>
            </a:r>
            <a:endParaRPr lang="en-US" sz="4200" b="1" dirty="0">
              <a:latin typeface="Noto Sans KR" panose="020B0200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2819" y="4904883"/>
            <a:ext cx="7373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발표 시연 시나리오</a:t>
            </a:r>
            <a:endParaRPr lang="en-US" altLang="ko-KR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프로필 생성 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선호 콘텐츠 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개 선택 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생성한 프로필 말고 기존 프로필로 접속</a:t>
            </a:r>
            <a:endParaRPr lang="en-US" altLang="ko-KR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–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홈 화면 탐색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추천 알고리즘 설명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-  “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사회 뉴스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”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검색 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시청 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반응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좋아요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</a:p>
          <a:p>
            <a:endParaRPr lang="en-US" altLang="ko-KR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903" y="1359673"/>
            <a:ext cx="11350591" cy="6599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71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171700"/>
            <a:ext cx="14630400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결론</a:t>
            </a:r>
            <a:endParaRPr lang="en-US" sz="4200" b="1" dirty="0">
              <a:latin typeface="Noto Sans KR" panose="020B0200000000000000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38119" y="4530418"/>
            <a:ext cx="4078962" cy="945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00"/>
              </a:lnSpc>
              <a:buNone/>
            </a:pPr>
            <a:r>
              <a:rPr lang="ko-KR" altLang="en-US" sz="400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연간</a:t>
            </a:r>
            <a:endParaRPr lang="en-US" altLang="ko-KR" sz="4000" b="1" dirty="0" smtClean="0">
              <a:solidFill>
                <a:srgbClr val="272525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Serif Pro Semi Bold" pitchFamily="34" charset="-120"/>
            </a:endParaRPr>
          </a:p>
          <a:p>
            <a:pPr marL="0" indent="0" algn="ctr">
              <a:lnSpc>
                <a:spcPts val="7400"/>
              </a:lnSpc>
              <a:buNone/>
            </a:pPr>
            <a:r>
              <a:rPr lang="en-US" altLang="ko-KR" sz="540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115 </a:t>
            </a:r>
            <a:r>
              <a:rPr lang="ko-KR" altLang="en-US" sz="540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억 원</a:t>
            </a:r>
            <a:endParaRPr lang="en-US" sz="54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413206" y="371154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ko-KR" altLang="en-US" sz="265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절감 효과</a:t>
            </a:r>
            <a:endParaRPr lang="en-US" sz="265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13595" y="4745076"/>
            <a:ext cx="4079081" cy="945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00"/>
              </a:lnSpc>
              <a:buNone/>
            </a:pPr>
            <a:endParaRPr lang="en-US" sz="54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 8"/>
          <p:cNvSpPr/>
          <p:nvPr/>
        </p:nvSpPr>
        <p:spPr>
          <a:xfrm>
            <a:off x="837724" y="371691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ko-KR" altLang="en-US" sz="265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향후 발전 계획</a:t>
            </a:r>
            <a:endParaRPr lang="en-US" sz="265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 2"/>
          <p:cNvSpPr/>
          <p:nvPr/>
        </p:nvSpPr>
        <p:spPr>
          <a:xfrm>
            <a:off x="5625465" y="371691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 err="1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기대</a:t>
            </a:r>
            <a:r>
              <a:rPr lang="en-US" sz="265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</a:t>
            </a:r>
            <a:r>
              <a:rPr lang="en-US" sz="2650" b="1" dirty="0" err="1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효과</a:t>
            </a:r>
            <a:endParaRPr lang="en-US" sz="265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615" y="4558132"/>
            <a:ext cx="4192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드라마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예능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영화 등 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카테고리 </a:t>
            </a:r>
            <a:r>
              <a:rPr lang="ko-KR" altLang="en-US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확장</a:t>
            </a: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개인화 제작 기능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추가</a:t>
            </a:r>
            <a:endParaRPr lang="en-US" altLang="ko-KR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목표 매출 달성 후 </a:t>
            </a:r>
            <a:r>
              <a:rPr lang="ko-KR" altLang="en-US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단독 서비스로 출시</a:t>
            </a:r>
            <a:endParaRPr lang="ko-KR" altLang="en-US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51819" y="4558132"/>
            <a:ext cx="4686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IPTV </a:t>
            </a:r>
            <a:r>
              <a:rPr lang="ko-KR" altLang="en-US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시청률 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상승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신규 수익 </a:t>
            </a:r>
            <a:r>
              <a:rPr lang="ko-KR" altLang="en-US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창출</a:t>
            </a:r>
            <a:endParaRPr lang="en-US" altLang="ko-KR" sz="2000" b="1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숏폼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제작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시간 및 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인건비 </a:t>
            </a:r>
            <a:r>
              <a:rPr lang="ko-KR" altLang="en-US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대폭 절감 </a:t>
            </a:r>
            <a:endParaRPr lang="en-US" altLang="ko-KR" b="1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뉴스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콘텐츠의 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재발견과 </a:t>
            </a:r>
            <a:r>
              <a:rPr lang="ko-KR" altLang="en-US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재활용</a:t>
            </a:r>
            <a:endParaRPr lang="ko-KR" altLang="en-US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3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62985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o-KR" altLang="en-US" sz="4200" b="1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목차</a:t>
            </a:r>
            <a:endParaRPr lang="en-US" sz="4200" b="1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latin typeface="Noto Sans KR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99374" y="1262270"/>
            <a:ext cx="489005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기획 배경</a:t>
            </a:r>
            <a:endParaRPr lang="en-US" altLang="ko-KR" sz="3200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목표</a:t>
            </a:r>
            <a:endParaRPr lang="en-US" altLang="ko-KR" sz="3200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기술 설명</a:t>
            </a:r>
            <a:endParaRPr lang="en-US" altLang="ko-KR" sz="3200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서비스 소개</a:t>
            </a:r>
            <a:endParaRPr lang="en-US" altLang="ko-KR" sz="3200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  <a:endParaRPr lang="en-US" altLang="ko-KR" sz="3200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" y="266626"/>
            <a:ext cx="14630399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250"/>
              </a:lnSpc>
            </a:pPr>
            <a:r>
              <a:rPr lang="ko-KR" altLang="en-US" sz="4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절감 효과</a:t>
            </a:r>
            <a:endParaRPr lang="en-US" sz="4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4430" y="5082898"/>
            <a:ext cx="645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건당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11,000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원 한달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648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 동영상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= 7,128,000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4430" y="5500806"/>
            <a:ext cx="649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LLM 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건당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천원 한달 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648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 동영상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= 2,592,000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396469" y="6067173"/>
            <a:ext cx="3236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연간 54,432,000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430" y="6171718"/>
            <a:ext cx="4187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(7,128,000  - 2,592,000) * </a:t>
            </a:r>
            <a:r>
              <a:rPr lang="en-US" altLang="ko-KR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12 = </a:t>
            </a:r>
            <a:endParaRPr lang="ko-KR" altLang="en-US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2278" y="1030840"/>
            <a:ext cx="10430934" cy="3551552"/>
            <a:chOff x="778933" y="1557866"/>
            <a:chExt cx="10430934" cy="355155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8089" y="1750376"/>
              <a:ext cx="4781923" cy="321532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90" y="1750376"/>
              <a:ext cx="4990416" cy="321532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78933" y="1557866"/>
              <a:ext cx="10430934" cy="355155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82806"/>
              </p:ext>
            </p:extLst>
          </p:nvPr>
        </p:nvGraphicFramePr>
        <p:xfrm>
          <a:off x="7870911" y="5624128"/>
          <a:ext cx="625671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571">
                  <a:extLst>
                    <a:ext uri="{9D8B030D-6E8A-4147-A177-3AD203B41FA5}">
                      <a16:colId xmlns:a16="http://schemas.microsoft.com/office/drawing/2014/main" val="364746133"/>
                    </a:ext>
                  </a:extLst>
                </a:gridCol>
                <a:gridCol w="2085571">
                  <a:extLst>
                    <a:ext uri="{9D8B030D-6E8A-4147-A177-3AD203B41FA5}">
                      <a16:colId xmlns:a16="http://schemas.microsoft.com/office/drawing/2014/main" val="1811371382"/>
                    </a:ext>
                  </a:extLst>
                </a:gridCol>
                <a:gridCol w="2085571">
                  <a:extLst>
                    <a:ext uri="{9D8B030D-6E8A-4147-A177-3AD203B41FA5}">
                      <a16:colId xmlns:a16="http://schemas.microsoft.com/office/drawing/2014/main" val="3377473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베이직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프리미엄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프리미엄 플러스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22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213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255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260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5736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457474" y="5147680"/>
            <a:ext cx="3503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U+</a:t>
            </a:r>
            <a:r>
              <a:rPr lang="ko-KR" altLang="en-US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IPTV </a:t>
            </a:r>
            <a:r>
              <a:rPr lang="ko-KR" altLang="en-US" sz="2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요금제 별 채널 수</a:t>
            </a:r>
            <a:endParaRPr lang="ko-KR" altLang="en-US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" y="6866314"/>
            <a:ext cx="14630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213</a:t>
            </a:r>
            <a:r>
              <a:rPr lang="ko-KR" altLang="en-US" sz="6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 채널 기준  </a:t>
            </a:r>
            <a:r>
              <a:rPr lang="en-US" altLang="ko-KR" sz="6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115</a:t>
            </a:r>
            <a:r>
              <a:rPr lang="ko-KR" altLang="en-US" sz="6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억 원</a:t>
            </a:r>
          </a:p>
        </p:txBody>
      </p:sp>
    </p:spTree>
    <p:extLst>
      <p:ext uri="{BB962C8B-B14F-4D97-AF65-F5344CB8AC3E}">
        <p14:creationId xmlns:p14="http://schemas.microsoft.com/office/powerpoint/2010/main" val="335135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3486" y="3338287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감사합니다</a:t>
            </a:r>
            <a:r>
              <a:rPr lang="en-US" altLang="ko-KR" sz="60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6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04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62985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o-KR" altLang="en-US" sz="4200" b="1" dirty="0" err="1" smtClean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숏폼</a:t>
            </a:r>
            <a:r>
              <a:rPr lang="ko-KR" altLang="en-US" sz="4200" b="1" dirty="0" smtClean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현황에 대한 짧은 영상 </a:t>
            </a:r>
            <a:endParaRPr lang="en-US" altLang="ko-KR" sz="4200" b="1" dirty="0" smtClean="0">
              <a:solidFill>
                <a:srgbClr val="000000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r>
              <a:rPr lang="en-US" altLang="ko-KR" sz="4200" b="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(</a:t>
            </a:r>
            <a:r>
              <a:rPr lang="ko-KR" altLang="en-US" sz="4200" b="1" dirty="0" smtClean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삽입 예정</a:t>
            </a:r>
            <a:r>
              <a:rPr lang="en-US" altLang="ko-KR" sz="4200" b="1" dirty="0" smtClean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)</a:t>
            </a:r>
            <a:endParaRPr lang="en-US" sz="4200" b="1" dirty="0">
              <a:solidFill>
                <a:srgbClr val="000000"/>
              </a:solidFill>
              <a:latin typeface="Source Serif Pro Semi Bold" pitchFamily="34" charset="0"/>
              <a:ea typeface="Source Serif Pro Semi Bold" pitchFamily="3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latin typeface="Noto Sans KR" panose="020B0200000000000000" pitchFamily="50" charset="-127"/>
            </a:endParaRPr>
          </a:p>
        </p:txBody>
      </p:sp>
      <p:pic>
        <p:nvPicPr>
          <p:cNvPr id="7" name="promo_final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2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92345" y="1352814"/>
            <a:ext cx="1350549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70.7%</a:t>
            </a:r>
            <a:endParaRPr lang="en-US" sz="6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45160" y="1923217"/>
            <a:ext cx="2540079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2024 년 숏폼 소비 증가율</a:t>
            </a:r>
            <a:endParaRPr lang="en-US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562451" y="2293144"/>
            <a:ext cx="1350549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짧고 간결한 콘텐츠 선호도 급증</a:t>
            </a:r>
            <a:endParaRPr lang="en-US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562451" y="2085023"/>
            <a:ext cx="1350549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endParaRPr 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562451" y="2369582"/>
            <a:ext cx="1350549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1" y="2536627"/>
            <a:ext cx="4501753" cy="53530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208790" y="3210689"/>
            <a:ext cx="1228963" cy="15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급속한 성장세</a:t>
            </a:r>
            <a:endParaRPr 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66869" y="3513415"/>
            <a:ext cx="429291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지속적인 사용자 유입과 확장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204" y="2536627"/>
            <a:ext cx="4501872" cy="53530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710543" y="3210689"/>
            <a:ext cx="1228963" cy="15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높은 주목도</a:t>
            </a:r>
            <a:endParaRPr 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168622" y="3513415"/>
            <a:ext cx="4293037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짧은 시간 내 핵심 정보 전달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077" y="2536627"/>
            <a:ext cx="4501872" cy="53530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212415" y="3210689"/>
            <a:ext cx="1228963" cy="15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뛰어난 공유성</a:t>
            </a:r>
            <a:endParaRPr 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670494" y="3513415"/>
            <a:ext cx="4293037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소셜 미디어를 통한 빠른 확산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787" y="3874762"/>
            <a:ext cx="3361080" cy="4114306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499794" y="30248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o-KR" altLang="en-US" sz="4200" b="1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숏폼의</a:t>
            </a:r>
            <a:r>
              <a:rPr lang="ko-KR" altLang="en-US" sz="4200" b="1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성장세 및 분석</a:t>
            </a:r>
            <a:endParaRPr lang="en-US" sz="4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748811" y="3857964"/>
            <a:ext cx="3425695" cy="4131104"/>
            <a:chOff x="5184815" y="2371690"/>
            <a:chExt cx="5292894" cy="572191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7"/>
            <a:srcRect b="51546"/>
            <a:stretch/>
          </p:blipFill>
          <p:spPr>
            <a:xfrm>
              <a:off x="5185482" y="2371690"/>
              <a:ext cx="5292227" cy="424106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4815" y="2800713"/>
              <a:ext cx="5292894" cy="52928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/>
          <p:cNvSpPr/>
          <p:nvPr/>
        </p:nvSpPr>
        <p:spPr>
          <a:xfrm>
            <a:off x="499794" y="30248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200" b="1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IPTV</a:t>
            </a:r>
            <a:r>
              <a:rPr lang="ko-KR" altLang="en-US" sz="4200" b="1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성장세 둔화</a:t>
            </a:r>
            <a:endParaRPr lang="en-US" sz="4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1" y="1758730"/>
            <a:ext cx="6501975" cy="4738728"/>
          </a:xfrm>
          <a:prstGeom prst="rect">
            <a:avLst/>
          </a:prstGeom>
        </p:spPr>
      </p:pic>
      <p:sp>
        <p:nvSpPr>
          <p:cNvPr id="28" name="Text 1"/>
          <p:cNvSpPr/>
          <p:nvPr/>
        </p:nvSpPr>
        <p:spPr>
          <a:xfrm>
            <a:off x="7179112" y="2686670"/>
            <a:ext cx="3025492" cy="572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0.4%</a:t>
            </a:r>
            <a:endParaRPr lang="en-US" sz="6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"/>
          <p:cNvSpPr/>
          <p:nvPr/>
        </p:nvSpPr>
        <p:spPr>
          <a:xfrm>
            <a:off x="7493406" y="3697299"/>
            <a:ext cx="2396904" cy="254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2024</a:t>
            </a:r>
            <a:r>
              <a:rPr lang="ko-KR" altLang="en-US" sz="220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년 </a:t>
            </a:r>
            <a:r>
              <a:rPr lang="en-US" altLang="ko-KR" sz="220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/>
            </a:r>
            <a:br>
              <a:rPr lang="en-US" altLang="ko-KR" sz="220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</a:br>
            <a:r>
              <a:rPr lang="en-US" sz="220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IPTV</a:t>
            </a:r>
            <a:r>
              <a:rPr lang="en-US" sz="220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</a:t>
            </a:r>
            <a:r>
              <a:rPr lang="ko-KR" altLang="en-US" sz="220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가입자 증가율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4"/>
          <p:cNvSpPr/>
          <p:nvPr/>
        </p:nvSpPr>
        <p:spPr>
          <a:xfrm>
            <a:off x="10906571" y="2655748"/>
            <a:ext cx="3025593" cy="572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285억원</a:t>
            </a:r>
            <a:endParaRPr lang="en-US" sz="6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5"/>
          <p:cNvSpPr/>
          <p:nvPr/>
        </p:nvSpPr>
        <p:spPr>
          <a:xfrm>
            <a:off x="10951535" y="3952239"/>
            <a:ext cx="2916455" cy="254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IPTV 총 매출액 7조 2330억원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Text 7"/>
          <p:cNvSpPr/>
          <p:nvPr/>
        </p:nvSpPr>
        <p:spPr>
          <a:xfrm>
            <a:off x="6869747" y="565954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140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출처</a:t>
            </a:r>
            <a:r>
              <a:rPr lang="en-US" altLang="ko-KR" sz="140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: </a:t>
            </a:r>
            <a:r>
              <a:rPr lang="en-US" sz="1400" dirty="0" err="1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방송</a:t>
            </a:r>
            <a:r>
              <a:rPr lang="en-US" sz="140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통신</a:t>
            </a:r>
            <a:r>
              <a:rPr lang="en-US" sz="140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 </a:t>
            </a:r>
            <a:r>
              <a:rPr lang="en-US" sz="1400" dirty="0" err="1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위원회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675" y="5002416"/>
            <a:ext cx="7192625" cy="625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0936" y="-848202"/>
            <a:ext cx="5106710" cy="848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4200" b="1" dirty="0">
              <a:latin typeface="Noto Sans KR" panose="020B0200000000000000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956" y="4156857"/>
            <a:ext cx="4414838" cy="36231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437" y="4913828"/>
            <a:ext cx="6672263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796" y="4145398"/>
            <a:ext cx="3898544" cy="36461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9817" y="1961347"/>
            <a:ext cx="6399252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897" y="1470333"/>
            <a:ext cx="2204204" cy="668893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953" y="1783705"/>
            <a:ext cx="165973" cy="20740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61310" y="1588324"/>
            <a:ext cx="138850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신뢰성 파악의 어려움</a:t>
            </a:r>
            <a:endParaRPr 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161310" y="1832521"/>
            <a:ext cx="1636157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정보 검증에 많은 시간과 노력 필요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Shape 5"/>
          <p:cNvSpPr/>
          <p:nvPr/>
        </p:nvSpPr>
        <p:spPr>
          <a:xfrm>
            <a:off x="6072728" y="2150060"/>
            <a:ext cx="7138447" cy="45719"/>
          </a:xfrm>
          <a:prstGeom prst="roundRect">
            <a:avLst>
              <a:gd name="adj" fmla="val 650539"/>
            </a:avLst>
          </a:prstGeom>
          <a:solidFill>
            <a:srgbClr val="D6BADD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6736" y="2168635"/>
            <a:ext cx="4408527" cy="668893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7953" y="2399378"/>
            <a:ext cx="165973" cy="20740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263472" y="2305675"/>
            <a:ext cx="138850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정보 검증의 시간 소모</a:t>
            </a:r>
            <a:endParaRPr 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 7"/>
          <p:cNvSpPr/>
          <p:nvPr/>
        </p:nvSpPr>
        <p:spPr>
          <a:xfrm>
            <a:off x="7263472" y="2549873"/>
            <a:ext cx="1829395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진실과 거짓을 구분하는 과정이 노동화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4574" y="2866936"/>
            <a:ext cx="6612850" cy="66889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7953" y="3097679"/>
            <a:ext cx="165973" cy="207407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65633" y="2984927"/>
            <a:ext cx="138850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정보 과부하</a:t>
            </a:r>
            <a:endParaRPr 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 10"/>
          <p:cNvSpPr/>
          <p:nvPr/>
        </p:nvSpPr>
        <p:spPr>
          <a:xfrm>
            <a:off x="8365633" y="3229124"/>
            <a:ext cx="1636157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너무 많은 정보로 인한 판단력 저하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1321237" y="3688438"/>
            <a:ext cx="13359527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현대인들은 진실과 거짓이 혼재된 정보의 바다에서 신뢰할 수 있는 콘텐츠를 찾는 데 어려움을 겪고 있습니다.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0"/>
          <p:cNvSpPr/>
          <p:nvPr/>
        </p:nvSpPr>
        <p:spPr>
          <a:xfrm>
            <a:off x="499794" y="30248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altLang="ko-KR" sz="4200" b="1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정보</a:t>
            </a:r>
            <a:r>
              <a:rPr lang="en-US" altLang="ko-KR" sz="4200" b="1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</a:t>
            </a:r>
            <a:r>
              <a:rPr lang="en-US" altLang="ko-KR" sz="4200" b="1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홍수</a:t>
            </a:r>
            <a:r>
              <a:rPr lang="en-US" altLang="ko-KR" sz="4200" b="1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</a:t>
            </a:r>
            <a:r>
              <a:rPr lang="en-US" altLang="ko-KR" sz="4200" b="1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시대의</a:t>
            </a:r>
            <a:r>
              <a:rPr lang="en-US" altLang="ko-KR" sz="4200" b="1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</a:t>
            </a:r>
            <a:r>
              <a:rPr lang="en-US" altLang="ko-KR" sz="4200" b="1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문제점</a:t>
            </a:r>
            <a:endParaRPr lang="en-US" altLang="ko-KR" sz="4200" b="1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sz="4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Shape 5"/>
          <p:cNvSpPr/>
          <p:nvPr/>
        </p:nvSpPr>
        <p:spPr>
          <a:xfrm>
            <a:off x="7082794" y="2829312"/>
            <a:ext cx="7138447" cy="45719"/>
          </a:xfrm>
          <a:prstGeom prst="roundRect">
            <a:avLst>
              <a:gd name="adj" fmla="val 650539"/>
            </a:avLst>
          </a:prstGeom>
          <a:solidFill>
            <a:srgbClr val="D6BADD"/>
          </a:solidFill>
          <a:ln/>
        </p:spPr>
      </p:sp>
    </p:spTree>
    <p:extLst>
      <p:ext uri="{BB962C8B-B14F-4D97-AF65-F5344CB8AC3E}">
        <p14:creationId xmlns:p14="http://schemas.microsoft.com/office/powerpoint/2010/main" val="230195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70" y="2957512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85059" y="3196827"/>
            <a:ext cx="53475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공신력</a:t>
            </a:r>
            <a:r>
              <a:rPr lang="en-US" sz="2800" b="1" dirty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</a:t>
            </a:r>
            <a:r>
              <a:rPr lang="ko-KR" altLang="en-US" sz="280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있는</a:t>
            </a:r>
            <a:r>
              <a:rPr lang="en-US" sz="280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</a:t>
            </a:r>
            <a:r>
              <a:rPr lang="ko-KR" altLang="en-US" sz="280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뉴스</a:t>
            </a:r>
            <a:r>
              <a:rPr lang="en-US" sz="280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</a:t>
            </a:r>
            <a:r>
              <a:rPr lang="ko-KR" altLang="en-US" sz="280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프로그램 활용</a:t>
            </a:r>
            <a:endParaRPr lang="en-US" sz="2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2385059" y="369236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ko-KR" altLang="en-US" sz="185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신뢰도 높은 방송 콘텐츠 기반으로 </a:t>
            </a:r>
            <a:r>
              <a:rPr lang="ko-KR" altLang="en-US" sz="1850" dirty="0" err="1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숏폼</a:t>
            </a:r>
            <a:r>
              <a:rPr lang="ko-KR" altLang="en-US" sz="185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ans Pro" pitchFamily="34" charset="-120"/>
              </a:rPr>
              <a:t> 자동 생성</a:t>
            </a:r>
            <a:endParaRPr lang="en-US" sz="18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70" y="4421905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85059" y="4661220"/>
            <a:ext cx="54378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80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개인 맞춤형 뉴스 </a:t>
            </a:r>
            <a:r>
              <a:rPr lang="ko-KR" altLang="en-US" sz="2800" b="1" dirty="0" err="1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숏폼</a:t>
            </a:r>
            <a:r>
              <a:rPr lang="ko-KR" altLang="en-US" sz="2800" b="1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 제공</a:t>
            </a:r>
            <a:endParaRPr lang="en-US" sz="2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2385059" y="515675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ko-KR" altLang="en-US" sz="185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사용자 관심사에 최적화된 콘텐츠로 신규 시청자 확보</a:t>
            </a:r>
            <a:endParaRPr lang="en-US" sz="18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270" y="15212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85059" y="1760576"/>
            <a:ext cx="51724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IPTV </a:t>
            </a:r>
            <a:r>
              <a:rPr lang="ko-KR" altLang="en-US" sz="28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시청률 확대</a:t>
            </a:r>
            <a:endParaRPr lang="en-US" sz="2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385059" y="225611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IPTV </a:t>
            </a:r>
            <a:r>
              <a:rPr lang="ko-KR" altLang="en-US" sz="1850" dirty="0" smtClean="0">
                <a:solidFill>
                  <a:srgbClr val="27252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플랫폼의 시청자 수와 시청 시간 증가</a:t>
            </a:r>
            <a:endParaRPr lang="en-US" sz="18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 0"/>
          <p:cNvSpPr/>
          <p:nvPr/>
        </p:nvSpPr>
        <p:spPr>
          <a:xfrm>
            <a:off x="610995" y="599623"/>
            <a:ext cx="5575697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ko-KR" altLang="en-US" sz="4200" b="1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프로젝트 목표</a:t>
            </a:r>
            <a:endParaRPr lang="en-US" sz="4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79705" y="6431357"/>
            <a:ext cx="7315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공신력 있는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TV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뉴스 콘텐츠를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숏폼으로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재가공하여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신규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시청자를 유입시키고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IPTV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시청률 향상을 목표로 합니다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1"/>
          <a:stretch/>
        </p:blipFill>
        <p:spPr>
          <a:xfrm>
            <a:off x="282781" y="1388584"/>
            <a:ext cx="8535551" cy="59661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7502" t="20205" r="12009" b="28930"/>
          <a:stretch/>
        </p:blipFill>
        <p:spPr>
          <a:xfrm>
            <a:off x="7434264" y="1715437"/>
            <a:ext cx="6723530" cy="49126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8120" y="571916"/>
            <a:ext cx="6487415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1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ource Serif Pro Semi Bold" pitchFamily="34" charset="-120"/>
              </a:rPr>
              <a:t>경쟁사 분석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9259" r="15972"/>
          <a:stretch/>
        </p:blipFill>
        <p:spPr>
          <a:xfrm>
            <a:off x="858120" y="1715437"/>
            <a:ext cx="6153150" cy="50482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55" y="1805756"/>
            <a:ext cx="7058025" cy="468630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473870" y="1619717"/>
            <a:ext cx="7200900" cy="4519310"/>
            <a:chOff x="-5535537" y="2967505"/>
            <a:chExt cx="7200900" cy="451931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6"/>
            <a:srcRect t="25381"/>
            <a:stretch/>
          </p:blipFill>
          <p:spPr>
            <a:xfrm>
              <a:off x="-4728293" y="4305300"/>
              <a:ext cx="5586413" cy="318151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6"/>
            <a:srcRect b="74618"/>
            <a:stretch/>
          </p:blipFill>
          <p:spPr>
            <a:xfrm>
              <a:off x="-5535537" y="2967505"/>
              <a:ext cx="7200900" cy="1394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542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/>
          <p:cNvSpPr/>
          <p:nvPr/>
        </p:nvSpPr>
        <p:spPr>
          <a:xfrm>
            <a:off x="837724" y="571916"/>
            <a:ext cx="403193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altLang="ko-KR" sz="42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SHORT-U </a:t>
            </a:r>
            <a:r>
              <a:rPr lang="ko-KR" altLang="en-US" sz="4200" b="1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차별점</a:t>
            </a:r>
            <a:endParaRPr lang="en-US" sz="4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-800100"/>
            <a:ext cx="12801600" cy="982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4555</TotalTime>
  <Words>788</Words>
  <Application>Microsoft Office PowerPoint</Application>
  <PresentationFormat>사용자 지정</PresentationFormat>
  <Paragraphs>142</Paragraphs>
  <Slides>21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Noto Sans KR</vt:lpstr>
      <vt:lpstr>Noto Sans KR Medium</vt:lpstr>
      <vt:lpstr>Source Sans Pro</vt:lpstr>
      <vt:lpstr>Source Serif Pro Semi Bold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218</cp:revision>
  <dcterms:created xsi:type="dcterms:W3CDTF">2025-05-13T03:06:22Z</dcterms:created>
  <dcterms:modified xsi:type="dcterms:W3CDTF">2025-05-24T01:35:21Z</dcterms:modified>
</cp:coreProperties>
</file>